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753600" cy="7315200"/>
  <p:notesSz cx="6858000" cy="9144000"/>
  <p:embeddedFontLst>
    <p:embeddedFont>
      <p:font typeface="Anton" pitchFamily="2" charset="0"/>
      <p:regular r:id="rId9"/>
    </p:embeddedFon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Glacial Indifferenc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0391" y="1289330"/>
            <a:ext cx="1057517" cy="1133790"/>
          </a:xfrm>
          <a:custGeom>
            <a:avLst/>
            <a:gdLst/>
            <a:ahLst/>
            <a:cxnLst/>
            <a:rect l="l" t="t" r="r" b="b"/>
            <a:pathLst>
              <a:path w="1057517" h="1133790">
                <a:moveTo>
                  <a:pt x="0" y="0"/>
                </a:moveTo>
                <a:lnTo>
                  <a:pt x="1057517" y="0"/>
                </a:lnTo>
                <a:lnTo>
                  <a:pt x="1057517" y="1133790"/>
                </a:lnTo>
                <a:lnTo>
                  <a:pt x="0" y="113379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608504" y="1203605"/>
            <a:ext cx="4991365" cy="146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spc="109">
                <a:solidFill>
                  <a:srgbClr val="FBC706"/>
                </a:solidFill>
                <a:latin typeface="Anton"/>
                <a:ea typeface="Anton"/>
                <a:cs typeface="Anton"/>
                <a:sym typeface="Anton"/>
              </a:rPr>
              <a:t>5 PENYEBAB PROYEK IMPROVEMENT GAGAL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20774" y="6574995"/>
            <a:ext cx="1690538" cy="3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1908" spc="17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prodemy</a:t>
            </a:r>
          </a:p>
        </p:txBody>
      </p:sp>
      <p:sp>
        <p:nvSpPr>
          <p:cNvPr id="5" name="Freeform 5"/>
          <p:cNvSpPr/>
          <p:nvPr/>
        </p:nvSpPr>
        <p:spPr>
          <a:xfrm>
            <a:off x="3730028" y="4250679"/>
            <a:ext cx="2272028" cy="1689892"/>
          </a:xfrm>
          <a:custGeom>
            <a:avLst/>
            <a:gdLst/>
            <a:ahLst/>
            <a:cxnLst/>
            <a:rect l="l" t="t" r="r" b="b"/>
            <a:pathLst>
              <a:path w="2272028" h="1689892">
                <a:moveTo>
                  <a:pt x="0" y="0"/>
                </a:moveTo>
                <a:lnTo>
                  <a:pt x="2272029" y="0"/>
                </a:lnTo>
                <a:lnTo>
                  <a:pt x="2272029" y="1689891"/>
                </a:lnTo>
                <a:lnTo>
                  <a:pt x="0" y="1689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963948" y="6875145"/>
            <a:ext cx="1825704" cy="22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>
                <a:solidFill>
                  <a:srgbClr val="E0DEDB"/>
                </a:solidFill>
                <a:latin typeface="Canva Sans"/>
                <a:ea typeface="Canva Sans"/>
                <a:cs typeface="Canva Sans"/>
                <a:sym typeface="Canva Sans"/>
              </a:rPr>
              <a:t>www.prodemyasia.com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2525" y="2360764"/>
            <a:ext cx="3897756" cy="2679707"/>
          </a:xfrm>
          <a:custGeom>
            <a:avLst/>
            <a:gdLst/>
            <a:ahLst/>
            <a:cxnLst/>
            <a:rect l="l" t="t" r="r" b="b"/>
            <a:pathLst>
              <a:path w="3897756" h="2679707">
                <a:moveTo>
                  <a:pt x="0" y="0"/>
                </a:moveTo>
                <a:lnTo>
                  <a:pt x="3897756" y="0"/>
                </a:lnTo>
                <a:lnTo>
                  <a:pt x="3897756" y="2679707"/>
                </a:lnTo>
                <a:lnTo>
                  <a:pt x="0" y="2679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39088" y="655320"/>
            <a:ext cx="4576652" cy="66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3"/>
              </a:lnSpc>
            </a:pPr>
            <a:r>
              <a:rPr lang="en-US" sz="3852" spc="100">
                <a:solidFill>
                  <a:srgbClr val="FBC706"/>
                </a:solidFill>
                <a:latin typeface="Anton"/>
                <a:ea typeface="Anton"/>
                <a:cs typeface="Anton"/>
                <a:sym typeface="Anton"/>
              </a:rPr>
              <a:t>1. TIDAK ADA KOMITMEN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89541" y="2697250"/>
            <a:ext cx="4279113" cy="196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6"/>
              </a:lnSpc>
            </a:pPr>
            <a:r>
              <a:rPr lang="en-US" sz="2247" b="1">
                <a:solidFill>
                  <a:srgbClr val="FBC70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Komitmen yang rendah dari manajemen dapat menyebabkan program perbaikan tidak berjalan sesukses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11763" y="5451656"/>
            <a:ext cx="2261350" cy="43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3"/>
              </a:lnSpc>
            </a:pPr>
            <a:r>
              <a:rPr lang="en-US" sz="2552" spc="22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prodemy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21361" y="5868985"/>
            <a:ext cx="2442155" cy="276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7"/>
              </a:lnSpc>
            </a:pPr>
            <a:r>
              <a:rPr lang="en-US" sz="1712">
                <a:solidFill>
                  <a:srgbClr val="E0DEDB"/>
                </a:solidFill>
                <a:latin typeface="Canva Sans"/>
                <a:ea typeface="Canva Sans"/>
                <a:cs typeface="Canva Sans"/>
                <a:sym typeface="Canva Sans"/>
              </a:rPr>
              <a:t>www.prodemyasia.com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9372" y="1805940"/>
            <a:ext cx="3291840" cy="1851660"/>
          </a:xfrm>
          <a:custGeom>
            <a:avLst/>
            <a:gdLst/>
            <a:ahLst/>
            <a:cxnLst/>
            <a:rect l="l" t="t" r="r" b="b"/>
            <a:pathLst>
              <a:path w="3291840" h="1851660">
                <a:moveTo>
                  <a:pt x="0" y="0"/>
                </a:moveTo>
                <a:lnTo>
                  <a:pt x="3291840" y="0"/>
                </a:lnTo>
                <a:lnTo>
                  <a:pt x="3291840" y="1851660"/>
                </a:lnTo>
                <a:lnTo>
                  <a:pt x="0" y="1851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59459" y="469128"/>
            <a:ext cx="7762621" cy="49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74">
                <a:solidFill>
                  <a:srgbClr val="FBC706"/>
                </a:solidFill>
                <a:latin typeface="Anton"/>
                <a:ea typeface="Anton"/>
                <a:cs typeface="Anton"/>
                <a:sym typeface="Anton"/>
              </a:rPr>
              <a:t>2. SCOPE DAN PEMILIHAN PROJECT YANG TIDAK TEPAT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9459" y="4099354"/>
            <a:ext cx="6951667" cy="14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6"/>
              </a:lnSpc>
            </a:pPr>
            <a:r>
              <a:rPr lang="en-US" sz="2718" b="1">
                <a:solidFill>
                  <a:srgbClr val="FBC70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Jika scope dan pemilihan project tidak tepat, maka program perbaikan tidak akan berhasil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18259" y="6574995"/>
            <a:ext cx="1690538" cy="3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1908" spc="17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prodemy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63948" y="6875145"/>
            <a:ext cx="1825704" cy="22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>
                <a:solidFill>
                  <a:srgbClr val="E0DEDB"/>
                </a:solidFill>
                <a:latin typeface="Canva Sans"/>
                <a:ea typeface="Canva Sans"/>
                <a:cs typeface="Canva Sans"/>
                <a:sym typeface="Canva Sans"/>
              </a:rPr>
              <a:t>www.prodemyasia.com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6358" y="2715947"/>
            <a:ext cx="1853294" cy="1749046"/>
          </a:xfrm>
          <a:custGeom>
            <a:avLst/>
            <a:gdLst/>
            <a:ahLst/>
            <a:cxnLst/>
            <a:rect l="l" t="t" r="r" b="b"/>
            <a:pathLst>
              <a:path w="1853294" h="1749046">
                <a:moveTo>
                  <a:pt x="0" y="0"/>
                </a:moveTo>
                <a:lnTo>
                  <a:pt x="1853294" y="0"/>
                </a:lnTo>
                <a:lnTo>
                  <a:pt x="1853294" y="1749046"/>
                </a:lnTo>
                <a:lnTo>
                  <a:pt x="0" y="1749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87085" y="999033"/>
            <a:ext cx="8880332" cy="49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 spc="74">
                <a:solidFill>
                  <a:srgbClr val="FBC706"/>
                </a:solidFill>
                <a:latin typeface="Anton"/>
                <a:ea typeface="Anton"/>
                <a:cs typeface="Anton"/>
                <a:sym typeface="Anton"/>
              </a:rPr>
              <a:t>3. TIDAK ADA WAKTU YANG DIALOKASIKAN UNTUK PERUBAHAN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7085" y="4628188"/>
            <a:ext cx="8880332" cy="66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1920" b="1">
                <a:solidFill>
                  <a:srgbClr val="FBC70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Jika tidak ada waktu yang dialokasikan untuk perubahan, maka program perbaikan tidak akan berjalan sesukses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31531" y="6574995"/>
            <a:ext cx="1690538" cy="3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1908" spc="17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prodemy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63948" y="6875145"/>
            <a:ext cx="1825704" cy="22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>
                <a:solidFill>
                  <a:srgbClr val="E0DEDB"/>
                </a:solidFill>
                <a:latin typeface="Canva Sans"/>
                <a:ea typeface="Canva Sans"/>
                <a:cs typeface="Canva Sans"/>
                <a:sym typeface="Canva Sans"/>
              </a:rPr>
              <a:t>www.prodemyasia.com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24410" y="2216874"/>
            <a:ext cx="3291840" cy="2193188"/>
          </a:xfrm>
          <a:custGeom>
            <a:avLst/>
            <a:gdLst/>
            <a:ahLst/>
            <a:cxnLst/>
            <a:rect l="l" t="t" r="r" b="b"/>
            <a:pathLst>
              <a:path w="3291840" h="2193188">
                <a:moveTo>
                  <a:pt x="0" y="0"/>
                </a:moveTo>
                <a:lnTo>
                  <a:pt x="3291840" y="0"/>
                </a:lnTo>
                <a:lnTo>
                  <a:pt x="3291840" y="2193188"/>
                </a:lnTo>
                <a:lnTo>
                  <a:pt x="0" y="2193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49993" y="775439"/>
            <a:ext cx="9117424" cy="71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9"/>
              </a:lnSpc>
            </a:pPr>
            <a:r>
              <a:rPr lang="en-US" sz="4164" spc="108">
                <a:solidFill>
                  <a:srgbClr val="FBC706"/>
                </a:solidFill>
                <a:latin typeface="Anton"/>
                <a:ea typeface="Anton"/>
                <a:cs typeface="Anton"/>
                <a:sym typeface="Anton"/>
              </a:rPr>
              <a:t>4. TIDAK ADA KONSISTENSI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9993" y="4628188"/>
            <a:ext cx="8490287" cy="100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1920" b="1">
                <a:solidFill>
                  <a:srgbClr val="FBC70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Jika tidak ada konsistensi dalam melakukan perubahan, maka perubahan tidak akan berhasil</a:t>
            </a:r>
          </a:p>
          <a:p>
            <a:pPr algn="ctr">
              <a:lnSpc>
                <a:spcPts val="2688"/>
              </a:lnSpc>
            </a:pPr>
            <a:endParaRPr lang="en-US" sz="1920" b="1">
              <a:solidFill>
                <a:srgbClr val="FBC70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18259" y="6574995"/>
            <a:ext cx="1690538" cy="3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1908" spc="17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prodemy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63948" y="6875145"/>
            <a:ext cx="1825704" cy="22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>
                <a:solidFill>
                  <a:srgbClr val="E0DEDB"/>
                </a:solidFill>
                <a:latin typeface="Canva Sans"/>
                <a:ea typeface="Canva Sans"/>
                <a:cs typeface="Canva Sans"/>
                <a:sym typeface="Canva Sans"/>
              </a:rPr>
              <a:t>www.prodemyasia.com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084" y="1883342"/>
            <a:ext cx="4120335" cy="2827580"/>
          </a:xfrm>
          <a:custGeom>
            <a:avLst/>
            <a:gdLst/>
            <a:ahLst/>
            <a:cxnLst/>
            <a:rect l="l" t="t" r="r" b="b"/>
            <a:pathLst>
              <a:path w="4120335" h="2827580">
                <a:moveTo>
                  <a:pt x="0" y="0"/>
                </a:moveTo>
                <a:lnTo>
                  <a:pt x="4120335" y="0"/>
                </a:lnTo>
                <a:lnTo>
                  <a:pt x="4120335" y="2827580"/>
                </a:lnTo>
                <a:lnTo>
                  <a:pt x="0" y="2827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81846" y="664845"/>
            <a:ext cx="4511146" cy="61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6"/>
              </a:lnSpc>
            </a:pPr>
            <a:r>
              <a:rPr lang="en-US" sz="3604" spc="93">
                <a:solidFill>
                  <a:srgbClr val="FBC706"/>
                </a:solidFill>
                <a:latin typeface="Anton"/>
                <a:ea typeface="Anton"/>
                <a:cs typeface="Anton"/>
                <a:sym typeface="Anton"/>
              </a:rPr>
              <a:t>5. TIDAK ADA MOTIVASI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7981" y="2421638"/>
            <a:ext cx="4539102" cy="191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4"/>
              </a:lnSpc>
            </a:pPr>
            <a:r>
              <a:rPr lang="en-US" sz="2724" b="1">
                <a:solidFill>
                  <a:srgbClr val="FBC70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Jika tidak ada motivasi, maka perubahan tidak akan berhasil</a:t>
            </a:r>
          </a:p>
          <a:p>
            <a:pPr algn="ctr">
              <a:lnSpc>
                <a:spcPts val="3814"/>
              </a:lnSpc>
            </a:pPr>
            <a:endParaRPr lang="en-US" sz="2724" b="1">
              <a:solidFill>
                <a:srgbClr val="FBC706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58290" y="5258124"/>
            <a:ext cx="2116015" cy="42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3"/>
              </a:lnSpc>
            </a:pPr>
            <a:r>
              <a:rPr lang="en-US" sz="2388" spc="214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prodemy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90310" y="5650469"/>
            <a:ext cx="2285200" cy="26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3"/>
              </a:lnSpc>
            </a:pPr>
            <a:r>
              <a:rPr lang="en-US" sz="1602">
                <a:solidFill>
                  <a:srgbClr val="E0DEDB"/>
                </a:solidFill>
                <a:latin typeface="Canva Sans"/>
                <a:ea typeface="Canva Sans"/>
                <a:cs typeface="Canva Sans"/>
                <a:sym typeface="Canva Sans"/>
              </a:rPr>
              <a:t>www.prodemyasia.com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8812" y="2586782"/>
            <a:ext cx="1011309" cy="1011309"/>
          </a:xfrm>
          <a:custGeom>
            <a:avLst/>
            <a:gdLst/>
            <a:ahLst/>
            <a:cxnLst/>
            <a:rect l="l" t="t" r="r" b="b"/>
            <a:pathLst>
              <a:path w="1011309" h="1011309">
                <a:moveTo>
                  <a:pt x="0" y="0"/>
                </a:moveTo>
                <a:lnTo>
                  <a:pt x="1011309" y="0"/>
                </a:lnTo>
                <a:lnTo>
                  <a:pt x="1011309" y="1011309"/>
                </a:lnTo>
                <a:lnTo>
                  <a:pt x="0" y="101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712045" y="4270937"/>
            <a:ext cx="2144254" cy="41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8"/>
              </a:lnSpc>
            </a:pPr>
            <a:r>
              <a:rPr lang="en-US" sz="2420" spc="21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prodemy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43158" y="4658611"/>
            <a:ext cx="2315698" cy="27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2"/>
              </a:lnSpc>
            </a:pPr>
            <a:r>
              <a:rPr lang="en-US" sz="1623">
                <a:solidFill>
                  <a:srgbClr val="E0DEDB"/>
                </a:solidFill>
                <a:latin typeface="Canva Sans"/>
                <a:ea typeface="Canva Sans"/>
                <a:cs typeface="Canva Sans"/>
                <a:sym typeface="Canva Sans"/>
              </a:rPr>
              <a:t>www.prodemyasia.com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69458" y="3724848"/>
            <a:ext cx="4130018" cy="34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  <a:spcBef>
                <a:spcPct val="0"/>
              </a:spcBef>
            </a:pPr>
            <a:r>
              <a:rPr lang="en-US" sz="2065" spc="185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www.linkedin.com/in/prodemy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Glacial Indifference</vt:lpstr>
      <vt:lpstr>Arial</vt:lpstr>
      <vt:lpstr>Canva Sans</vt:lpstr>
      <vt:lpstr>Anton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day (Presentation (4:3))</dc:title>
  <dc:creator>Selamat W. Hia</dc:creator>
  <cp:lastModifiedBy>Selamat Hia</cp:lastModifiedBy>
  <cp:revision>1</cp:revision>
  <dcterms:created xsi:type="dcterms:W3CDTF">2006-08-16T00:00:00Z</dcterms:created>
  <dcterms:modified xsi:type="dcterms:W3CDTF">2026-05-13T15:05:09Z</dcterms:modified>
  <dc:identifier>DAHJj0mjSkA</dc:identifier>
</cp:coreProperties>
</file>