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263" r:id="rId2"/>
    <p:sldId id="258" r:id="rId3"/>
    <p:sldId id="259" r:id="rId4"/>
    <p:sldId id="260" r:id="rId5"/>
    <p:sldId id="289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97" r:id="rId26"/>
    <p:sldId id="282" r:id="rId27"/>
    <p:sldId id="292" r:id="rId28"/>
    <p:sldId id="293" r:id="rId29"/>
    <p:sldId id="294" r:id="rId30"/>
    <p:sldId id="295" r:id="rId31"/>
    <p:sldId id="296" r:id="rId32"/>
    <p:sldId id="284" r:id="rId33"/>
    <p:sldId id="285" r:id="rId34"/>
    <p:sldId id="286" r:id="rId35"/>
    <p:sldId id="288" r:id="rId36"/>
    <p:sldId id="261" r:id="rId37"/>
    <p:sldId id="28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34" autoAdjust="0"/>
  </p:normalViewPr>
  <p:slideViewPr>
    <p:cSldViewPr>
      <p:cViewPr varScale="1">
        <p:scale>
          <a:sx n="59" d="100"/>
          <a:sy n="59" d="100"/>
        </p:scale>
        <p:origin x="868" y="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AE41B-42CF-4053-B40C-A220829C1FF2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ED883-0DD6-48F9-AD95-8503ABA6E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15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C95A83-66A2-4C0A-A303-466DF8260043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7DDD06-A215-4B89-A6F0-F58BA0197A3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ghthubpm.com/six-sigma/34950-why-six-sigma-and-not-seven-or-five-sigma/#imgn_0" TargetMode="External"/><Relationship Id="rId2" Type="http://schemas.openxmlformats.org/officeDocument/2006/relationships/hyperlink" Target="http://www.discover6sigma.org/post/2005/10/introduction-to-six-sigm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log.kainexus.com/improvement-disciplines/six-sigma/dmaic/the-complete-beginners-guide-to-dmaic" TargetMode="External"/><Relationship Id="rId4" Type="http://schemas.openxmlformats.org/officeDocument/2006/relationships/hyperlink" Target="http://asq.org/learn-about-quality/six-sigma/overview/dmaic.ht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ixsigma.com/new-to-six-sigma/dmaic/six-sigma-dmaic-roadmap/" TargetMode="External"/><Relationship Id="rId2" Type="http://schemas.openxmlformats.org/officeDocument/2006/relationships/hyperlink" Target="https://www.isixsigma.com/implementation/success-factors/8-steps-successful-lean-six-sigma-implementatio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F634EE-F3CD-431F-BA25-976627745E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981200"/>
            <a:ext cx="7315200" cy="4172712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6F414AA-F086-94CA-C437-E2CE15E5EA78}"/>
              </a:ext>
            </a:extLst>
          </p:cNvPr>
          <p:cNvSpPr txBox="1">
            <a:spLocks/>
          </p:cNvSpPr>
          <p:nvPr/>
        </p:nvSpPr>
        <p:spPr>
          <a:xfrm>
            <a:off x="2211512" y="609600"/>
            <a:ext cx="7851648" cy="122005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/>
              <a:t>Introduction to Six Sigma</a:t>
            </a:r>
          </a:p>
        </p:txBody>
      </p:sp>
    </p:spTree>
    <p:extLst>
      <p:ext uri="{BB962C8B-B14F-4D97-AF65-F5344CB8AC3E}">
        <p14:creationId xmlns:p14="http://schemas.microsoft.com/office/powerpoint/2010/main" val="3828742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7CAC-F481-4DFD-B48D-D156730D1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cap="all" dirty="0"/>
              <a:t>	</a:t>
            </a:r>
            <a:r>
              <a:rPr lang="en-GB" b="1" cap="all" dirty="0"/>
              <a:t>WHAT IS SIX SIGMA?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D3BF4-B67F-4C0F-AF82-8311EFC35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Six Sigma is a method that provides organizations tools to improve the capability of their business processes. </a:t>
            </a:r>
          </a:p>
          <a:p>
            <a:r>
              <a:rPr lang="en-GB" dirty="0"/>
              <a:t>Six Sigma quality is a term generally used to indicate a process is well controlled (within process limits ±3s from the centre line in a control chart, and requirements/tolerance limits ±6s from the centre line).</a:t>
            </a:r>
          </a:p>
          <a:p>
            <a:pPr marL="0" indent="0">
              <a:buNone/>
            </a:pP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3443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8F03B-6FA5-44A6-93F8-BA4915215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Different definitions for Six Sigma share some common threads: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BE197-62C6-413E-8032-DB022C644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Use of teams that are assigned well-defined projects that have direct impact on the organization's bottom line.</a:t>
            </a:r>
          </a:p>
          <a:p>
            <a:r>
              <a:rPr lang="en-GB" dirty="0"/>
              <a:t>Emphasis on the DMAIC approach to problem solving: define, measure, analyse, improve, and control.</a:t>
            </a:r>
          </a:p>
          <a:p>
            <a:r>
              <a:rPr lang="en-GB" dirty="0"/>
              <a:t>A management environment that supports these initiatives as a business strategy.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94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ABEB-68BA-443B-BBE0-48C9CF26F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Differing opinions on the definition of Six Sigma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D643E-AD55-445F-85CB-FBF38B203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Set of tools—</a:t>
            </a:r>
            <a:r>
              <a:rPr lang="en-GB" dirty="0"/>
              <a:t> The Six Sigma expert uses qualitative and quantitative techniques to drive process improvement. A few such tools include statistical process control (</a:t>
            </a:r>
            <a:r>
              <a:rPr lang="en-GB" dirty="0" err="1"/>
              <a:t>SPC</a:t>
            </a:r>
            <a:r>
              <a:rPr lang="en-GB" dirty="0"/>
              <a:t>), control charts, failure mode and effects analysis, and process mapping. Six Sigma professionals do not totally agree as to exactly which tools constitute the set.</a:t>
            </a:r>
          </a:p>
          <a:p>
            <a:r>
              <a:rPr lang="en-GB" b="1" dirty="0"/>
              <a:t>Methodology—</a:t>
            </a:r>
            <a:r>
              <a:rPr lang="en-GB" dirty="0"/>
              <a:t> This view of Six Sigma recognizes the underlying and rigorous approach known as DMAIC (define, measure, analyse, improve and control). DMAIC defines the steps a Six Sigma practitioner is expected to follow, starting with identifying the problem and ending with the implementation of long-lasting solutions. While DMAIC is not the only Six Sigma methodology in use, it is certainly the most widely adopted and recognized.</a:t>
            </a:r>
          </a:p>
          <a:p>
            <a:r>
              <a:rPr lang="en-GB" b="1" dirty="0"/>
              <a:t>Metrics – </a:t>
            </a:r>
            <a:r>
              <a:rPr lang="en-GB" dirty="0"/>
              <a:t>In simple terms, Six Sigma quality performance means 3.4 defects per million opportunities (accounting for a 1.5-sigma shift in the mean).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0334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6A466-6074-4E8C-8234-1C5032D38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The Difference between Six Sigma and Lean Six Sigma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6AEFC-0A16-4844-AEE0-A5A3FDAAE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Comparing </a:t>
            </a:r>
            <a:r>
              <a:rPr lang="en-GB" b="1" dirty="0"/>
              <a:t>Six Sigma and Lean</a:t>
            </a:r>
            <a:r>
              <a:rPr lang="en-GB" dirty="0"/>
              <a:t>. Essentially, </a:t>
            </a:r>
            <a:r>
              <a:rPr lang="en-GB" b="1" dirty="0"/>
              <a:t>Six Sigma and Lean</a:t>
            </a:r>
            <a:r>
              <a:rPr lang="en-GB" dirty="0"/>
              <a:t> systems have the same goal.</a:t>
            </a:r>
          </a:p>
          <a:p>
            <a:r>
              <a:rPr lang="en-GB" b="1" dirty="0"/>
              <a:t>Lean</a:t>
            </a:r>
            <a:r>
              <a:rPr lang="en-GB" dirty="0"/>
              <a:t> practitioners believe that waste comes from unnecessary steps </a:t>
            </a:r>
            <a:r>
              <a:rPr lang="en-GB" b="1" dirty="0"/>
              <a:t>in the</a:t>
            </a:r>
            <a:r>
              <a:rPr lang="en-GB" dirty="0"/>
              <a:t> production process that do not add value to the finished product, while </a:t>
            </a:r>
            <a:r>
              <a:rPr lang="en-GB" b="1" dirty="0"/>
              <a:t>Six Sigma</a:t>
            </a:r>
            <a:r>
              <a:rPr lang="en-GB" dirty="0"/>
              <a:t> proponents assert that waste results from variation within the process.</a:t>
            </a:r>
          </a:p>
        </p:txBody>
      </p:sp>
    </p:spTree>
    <p:extLst>
      <p:ext uri="{BB962C8B-B14F-4D97-AF65-F5344CB8AC3E}">
        <p14:creationId xmlns:p14="http://schemas.microsoft.com/office/powerpoint/2010/main" val="2842268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DD46E-0F40-4021-A4C9-67BAB2332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cap="all" dirty="0"/>
              <a:t>		</a:t>
            </a:r>
            <a:r>
              <a:rPr lang="en-GB" b="1" dirty="0"/>
              <a:t>History of Six Sigma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BD3D0-4FF1-4894-B1F0-E871F644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 Six Sigma methodologies were formulated by Bill Smith at Motorola in order to arrest the quality downslide of the company in 1986. </a:t>
            </a:r>
          </a:p>
          <a:p>
            <a:r>
              <a:rPr lang="en-GB" dirty="0"/>
              <a:t>Six Sigma tools are developed by taking inspiration from traditional Quality Control, </a:t>
            </a:r>
            <a:r>
              <a:rPr lang="en-GB" u="sng" dirty="0"/>
              <a:t>TQM</a:t>
            </a:r>
            <a:r>
              <a:rPr lang="en-GB" dirty="0"/>
              <a:t>, and TPM etc. </a:t>
            </a:r>
          </a:p>
          <a:p>
            <a:r>
              <a:rPr lang="en-GB" dirty="0"/>
              <a:t>Six Sigma was initially targeted to quantify the defects occurred during manufacturing processes, and to reduce those defects to a very small level. </a:t>
            </a:r>
          </a:p>
          <a:p>
            <a:r>
              <a:rPr lang="en-GB" dirty="0"/>
              <a:t>Another very popular successful user was GE. </a:t>
            </a:r>
          </a:p>
          <a:p>
            <a:r>
              <a:rPr lang="en-GB" dirty="0"/>
              <a:t>Today Six Sigma is delivering business excellence, higher customer satisfaction, and superior profits by dramatically improving every process in an enterprise, whether financial, operational or production. </a:t>
            </a:r>
          </a:p>
          <a:p>
            <a:r>
              <a:rPr lang="en-GB" b="1" i="1" dirty="0">
                <a:solidFill>
                  <a:srgbClr val="00B050"/>
                </a:solidFill>
              </a:rPr>
              <a:t>Six Sigma has become a darling of a wide spectrum of industries, from health care to insurance to telecommunications to software.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7672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EB185-758A-4A9C-9C7E-E06119BA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Six Sigma Pioneered at Motorola &amp; GE in the mid-1980s</a:t>
            </a:r>
          </a:p>
        </p:txBody>
      </p:sp>
      <p:pic>
        <p:nvPicPr>
          <p:cNvPr id="1026" name="Picture 2" descr="Image result for motorola logo">
            <a:extLst>
              <a:ext uri="{FF2B5EF4-FFF2-40B4-BE49-F238E27FC236}">
                <a16:creationId xmlns:a16="http://schemas.microsoft.com/office/drawing/2014/main" id="{A5DF80F7-3373-44BA-A811-187F2EEB4FE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207" y="2660747"/>
            <a:ext cx="3886200" cy="309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ge logo">
            <a:extLst>
              <a:ext uri="{FF2B5EF4-FFF2-40B4-BE49-F238E27FC236}">
                <a16:creationId xmlns:a16="http://schemas.microsoft.com/office/drawing/2014/main" id="{02E909B1-4E0C-4DEE-903D-9A90FD84F8E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014" y="2648712"/>
            <a:ext cx="4038599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62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558F8-FC34-47BD-950A-52182669F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dirty="0"/>
              <a:t>Why is Six Sigma called Six Sigma, and not Four or Five Sigma or Eight Alpha?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C15CF-97B6-4BE0-B983-77C0B255B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Sigma is a Greek symbol represented by "σ".</a:t>
            </a:r>
          </a:p>
          <a:p>
            <a:r>
              <a:rPr lang="en-GB" dirty="0"/>
              <a:t>Sigma is a statistical term that measures process deviation from the process mean or target. </a:t>
            </a:r>
          </a:p>
          <a:p>
            <a:r>
              <a:rPr lang="en-GB" dirty="0"/>
              <a:t>Mean is also referred to as average in common language</a:t>
            </a:r>
          </a:p>
        </p:txBody>
      </p:sp>
    </p:spTree>
    <p:extLst>
      <p:ext uri="{BB962C8B-B14F-4D97-AF65-F5344CB8AC3E}">
        <p14:creationId xmlns:p14="http://schemas.microsoft.com/office/powerpoint/2010/main" val="4246875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EDCBE-9930-4928-AAB3-906C48D9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dirty="0"/>
              <a:t>Why is Six Sigma called Six Sigma, and not Four or Five Sigma or Eight Alpha?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E7EDD-60D1-4852-875E-D6FBDBFC4C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GB" sz="2500" dirty="0"/>
              <a:t>Look at the figure. </a:t>
            </a:r>
          </a:p>
          <a:p>
            <a:pPr lvl="0"/>
            <a:r>
              <a:rPr lang="en-GB" sz="2500" dirty="0"/>
              <a:t>A normally distributed process if </a:t>
            </a:r>
            <a:r>
              <a:rPr lang="en-GB" sz="2500" b="1" dirty="0"/>
              <a:t>mean plus minus 3σ</a:t>
            </a:r>
            <a:r>
              <a:rPr lang="en-GB" sz="2500" dirty="0"/>
              <a:t> range of output is between USL and LSL then around </a:t>
            </a:r>
            <a:r>
              <a:rPr lang="en-GB" sz="2500" b="1" i="1" dirty="0">
                <a:solidFill>
                  <a:srgbClr val="0070C0"/>
                </a:solidFill>
              </a:rPr>
              <a:t>99.997%</a:t>
            </a:r>
            <a:r>
              <a:rPr lang="en-GB" sz="2500" dirty="0"/>
              <a:t> (or almost all) of the output will be non-defective or the process is of 6</a:t>
            </a:r>
            <a:r>
              <a:rPr lang="en-GB" sz="2500" b="1" dirty="0"/>
              <a:t>σ level.</a:t>
            </a:r>
            <a:endParaRPr lang="en-GB" sz="2500" dirty="0"/>
          </a:p>
          <a:p>
            <a:pPr lvl="0"/>
            <a:r>
              <a:rPr lang="en-GB" sz="2500" dirty="0"/>
              <a:t>Now, if the USL and LSL of a process are such that the difference between USL and LSL is less than 6</a:t>
            </a:r>
            <a:r>
              <a:rPr lang="en-GB" sz="2500" b="1" dirty="0"/>
              <a:t>σ </a:t>
            </a:r>
            <a:r>
              <a:rPr lang="en-GB" sz="2500" dirty="0"/>
              <a:t>value</a:t>
            </a:r>
            <a:r>
              <a:rPr lang="en-GB" sz="2500" b="1" dirty="0"/>
              <a:t> </a:t>
            </a:r>
            <a:r>
              <a:rPr lang="en-GB" sz="2500" dirty="0"/>
              <a:t>of the process, then it won’t be a Six Sigma process. </a:t>
            </a:r>
          </a:p>
          <a:p>
            <a:pPr lvl="0"/>
            <a:r>
              <a:rPr lang="en-GB" sz="2500" b="1" dirty="0">
                <a:solidFill>
                  <a:srgbClr val="FF0000"/>
                </a:solidFill>
              </a:rPr>
              <a:t>To make this process a Six Sigma process you have to reduce the values of σ.</a:t>
            </a:r>
            <a:r>
              <a:rPr lang="en-GB" sz="2500" b="1" dirty="0"/>
              <a:t> </a:t>
            </a:r>
          </a:p>
          <a:p>
            <a:pPr lvl="0"/>
            <a:r>
              <a:rPr lang="en-GB" sz="2500" b="1" i="1" dirty="0">
                <a:solidFill>
                  <a:srgbClr val="00B050"/>
                </a:solidFill>
              </a:rPr>
              <a:t>The Six Sigma methodology broadly tells about how to reduce the value of σ and make it a six-sigma process.</a:t>
            </a:r>
          </a:p>
          <a:p>
            <a:pPr lvl="0"/>
            <a:r>
              <a:rPr lang="en-GB" sz="2500" b="1" dirty="0"/>
              <a:t>DPMO</a:t>
            </a:r>
            <a:r>
              <a:rPr lang="en-GB" sz="2500" dirty="0"/>
              <a:t> (Defect Per Million Opportunities) is used for counting defects in statistical processes. A Six Sigma process will have 99.997% accuracy or 3.4 DPMO which is extremely accurate.</a:t>
            </a:r>
          </a:p>
          <a:p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EBDC4E-D46C-480E-A182-5EF0424006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20085"/>
            <a:ext cx="4038600" cy="4434840"/>
          </a:xfrm>
        </p:spPr>
      </p:pic>
    </p:spTree>
    <p:extLst>
      <p:ext uri="{BB962C8B-B14F-4D97-AF65-F5344CB8AC3E}">
        <p14:creationId xmlns:p14="http://schemas.microsoft.com/office/powerpoint/2010/main" val="3842016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B8B05-DFDB-4162-8E4B-978FA279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cap="all" dirty="0"/>
              <a:t>			SIX SIGMA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B4E97-C690-4385-A1B5-1948888B4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Six Sigma is a systematic and data driven approach to improve process capability. </a:t>
            </a:r>
          </a:p>
          <a:p>
            <a:r>
              <a:rPr lang="en-GB" dirty="0"/>
              <a:t>Accuracy level of a six sigma process is 3.4 DPMO or 99.997% which is fairly accurate. </a:t>
            </a:r>
          </a:p>
          <a:p>
            <a:r>
              <a:rPr lang="en-GB" dirty="0"/>
              <a:t>Most of the pioneer organizations of Six Sigma users found that up to the sigma level of six is right trade off between cost and quality however running a process in five sigma or seven sigma is individual organizations personal call on the basis of required accuracy and cost.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86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42284-3087-4A56-9D1E-83024171D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How does 6 Sigma work?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09EA0-B316-4050-AA72-D33801792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The driving force behind any Six Sigma project comes from its primary focus - "bringing breakthrough improvements in a systematic manner by managing variation and reducing defects".</a:t>
            </a:r>
          </a:p>
          <a:p>
            <a:r>
              <a:rPr lang="en-GB" dirty="0"/>
              <a:t>This requires us to ask tougher questions, raise the bar significantly, and force people to think out of the box and to be innovative. </a:t>
            </a:r>
          </a:p>
          <a:p>
            <a:r>
              <a:rPr lang="en-GB" dirty="0"/>
              <a:t>The objective is to stretch, and stretch mentally not physically.</a:t>
            </a:r>
          </a:p>
          <a:p>
            <a:r>
              <a:rPr lang="en-GB" dirty="0"/>
              <a:t>To make this journey successful there is a methodology(s) to support Six Sigma implementations.</a:t>
            </a:r>
          </a:p>
          <a:p>
            <a:r>
              <a:rPr lang="en-GB" dirty="0"/>
              <a:t>There are two potential scenarios – </a:t>
            </a:r>
          </a:p>
          <a:p>
            <a:r>
              <a:rPr lang="en-GB" dirty="0"/>
              <a:t>First, there is already an existing process(s) that is working "reasonably" well; and second there is no process at all. </a:t>
            </a:r>
          </a:p>
          <a:p>
            <a:r>
              <a:rPr lang="en-GB" dirty="0"/>
              <a:t>A bad process is as good as no process.</a:t>
            </a:r>
          </a:p>
          <a:p>
            <a:r>
              <a:rPr lang="en-GB" dirty="0"/>
              <a:t>The first scenario focuses on significant process improvements and requires use of DMAIC.</a:t>
            </a:r>
          </a:p>
          <a:p>
            <a:r>
              <a:rPr lang="en-GB" dirty="0"/>
              <a:t>The second scenario focuses on process design using Design For Six Sigma (DFSS) approach. DFSS typically requires IDOV.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6792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20BD8-0290-45DF-B228-BEAE96193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		</a:t>
            </a:r>
            <a:r>
              <a:rPr lang="en-GB" b="1" dirty="0"/>
              <a:t>DMAIC</a:t>
            </a:r>
          </a:p>
        </p:txBody>
      </p:sp>
      <p:pic>
        <p:nvPicPr>
          <p:cNvPr id="2050" name="Picture 2" descr="Image result for dmaic">
            <a:extLst>
              <a:ext uri="{FF2B5EF4-FFF2-40B4-BE49-F238E27FC236}">
                <a16:creationId xmlns:a16="http://schemas.microsoft.com/office/drawing/2014/main" id="{1F8FD8A2-4F21-482F-B846-65DC6A69C2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47088"/>
            <a:ext cx="8001000" cy="455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581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A208F-8AC9-47BA-9D2F-3A39799DB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		</a:t>
            </a:r>
            <a:r>
              <a:rPr lang="en-GB" b="1" dirty="0"/>
              <a:t>DMAIC</a:t>
            </a:r>
          </a:p>
        </p:txBody>
      </p:sp>
      <p:pic>
        <p:nvPicPr>
          <p:cNvPr id="4098" name="Picture 2" descr="Image result for dmaic">
            <a:extLst>
              <a:ext uri="{FF2B5EF4-FFF2-40B4-BE49-F238E27FC236}">
                <a16:creationId xmlns:a16="http://schemas.microsoft.com/office/drawing/2014/main" id="{DAA50748-D24F-43EC-93FD-6F9AC21997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47088"/>
            <a:ext cx="6934200" cy="44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974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F4430-A606-4823-BCE2-16174907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Image result for dmaic">
            <a:extLst>
              <a:ext uri="{FF2B5EF4-FFF2-40B4-BE49-F238E27FC236}">
                <a16:creationId xmlns:a16="http://schemas.microsoft.com/office/drawing/2014/main" id="{529DFE4A-9F67-49A8-988C-911E744769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4088"/>
            <a:ext cx="8229600" cy="554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915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68C4D-F8B3-4A77-BE3C-24B5F0FD2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		DMAIC</a:t>
            </a:r>
          </a:p>
        </p:txBody>
      </p:sp>
      <p:pic>
        <p:nvPicPr>
          <p:cNvPr id="7172" name="Picture 4" descr="The DMAIC Methodology">
            <a:extLst>
              <a:ext uri="{FF2B5EF4-FFF2-40B4-BE49-F238E27FC236}">
                <a16:creationId xmlns:a16="http://schemas.microsoft.com/office/drawing/2014/main" id="{CC24D83B-6781-442F-9E62-EFB67A3138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14601"/>
            <a:ext cx="7848600" cy="338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747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80647-A523-47C5-968D-6C8E07AC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		</a:t>
            </a:r>
            <a:r>
              <a:rPr lang="en-GB" b="1" dirty="0"/>
              <a:t>DMAIC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86FA3-6982-489C-9051-38C05B375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DMAIC is a data-driven quality strategy used to improve processes. </a:t>
            </a:r>
          </a:p>
          <a:p>
            <a:r>
              <a:rPr lang="en-GB" dirty="0"/>
              <a:t>It is an integral part of a Six Sigma initiative, but in general can be implemented as a standalone quality improvement procedure or as part of other process improvement initiatives such as lean.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4693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FC4C9-0E69-4269-A0ED-91BFA9B3A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DMAIC is an acronym for the five phases that make up 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CBFAB-F436-4D45-BE25-B7CD57CB5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Define</a:t>
            </a:r>
            <a:r>
              <a:rPr lang="en-GB" dirty="0"/>
              <a:t> the problem, improvement activity, opportunity for improvement, the project goals, and customer (internal and external) requirements.</a:t>
            </a:r>
          </a:p>
          <a:p>
            <a:r>
              <a:rPr lang="en-GB" b="1" dirty="0"/>
              <a:t>Measure</a:t>
            </a:r>
            <a:r>
              <a:rPr lang="en-GB" dirty="0"/>
              <a:t> process performance.</a:t>
            </a:r>
          </a:p>
          <a:p>
            <a:r>
              <a:rPr lang="en-GB" b="1" dirty="0"/>
              <a:t>Analyze</a:t>
            </a:r>
            <a:r>
              <a:rPr lang="en-GB" dirty="0"/>
              <a:t> the process to determine root causes of variation, poor performance (defects).</a:t>
            </a:r>
          </a:p>
          <a:p>
            <a:r>
              <a:rPr lang="en-GB" b="1" dirty="0"/>
              <a:t>Improve</a:t>
            </a:r>
            <a:r>
              <a:rPr lang="en-GB" dirty="0"/>
              <a:t> process performance by addressing and eliminating the root causes.</a:t>
            </a:r>
          </a:p>
          <a:p>
            <a:r>
              <a:rPr lang="en-GB" b="1" dirty="0"/>
              <a:t>Control</a:t>
            </a:r>
            <a:r>
              <a:rPr lang="en-GB" dirty="0"/>
              <a:t> the improved process and future process performance.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132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1C8CC-7CFC-4E04-A1F0-D8B932C0C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			</a:t>
            </a:r>
            <a:r>
              <a:rPr lang="en-GB" b="1" dirty="0"/>
              <a:t>1-Define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8C676-39B5-4846-AEAD-08D74472A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process kicks off with a clear statement of the target business problem and the scope of the intended improvements. </a:t>
            </a:r>
          </a:p>
          <a:p>
            <a:r>
              <a:rPr lang="en-GB" dirty="0"/>
              <a:t>The current state is documented in great detail as is the problem to be solved. </a:t>
            </a:r>
          </a:p>
          <a:p>
            <a:r>
              <a:rPr lang="en-GB" dirty="0"/>
              <a:t>At this point, teams also determine the objectives of improvement and map out what success looks like.</a:t>
            </a:r>
          </a:p>
          <a:p>
            <a:r>
              <a:rPr lang="en-GB" dirty="0"/>
              <a:t>Some organizations use formal project charters at the outset of a DMAIC cycle, while others are less formal.</a:t>
            </a:r>
          </a:p>
          <a:p>
            <a:r>
              <a:rPr lang="en-GB" dirty="0"/>
              <a:t> Ample documentation and detail are essential nevertheless.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364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A13C-2899-46DF-B026-88CAE854E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		</a:t>
            </a:r>
            <a:r>
              <a:rPr lang="en-GB" b="1" dirty="0"/>
              <a:t>2-Measure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0D7AF-9227-4E7E-B87F-14C8EB7EF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DMAIC is a data-driven approach to improvement.</a:t>
            </a:r>
          </a:p>
          <a:p>
            <a:r>
              <a:rPr lang="en-GB" dirty="0"/>
              <a:t>That means that you need to have baseline measurements that can be compared to post-improvement results. </a:t>
            </a:r>
          </a:p>
          <a:p>
            <a:r>
              <a:rPr lang="en-GB" dirty="0"/>
              <a:t>Quantifiable process effectiveness measurements might include the number of defects, process duration, process cost, or other relevant metrics. </a:t>
            </a:r>
          </a:p>
          <a:p>
            <a:r>
              <a:rPr lang="en-GB" dirty="0"/>
              <a:t>One or more members of the team should be assigned the responsibility for measurement and the team should agree on how frequently the measurement will take place.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650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DDFE8-71FC-40A9-9633-1AA0DCDD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			</a:t>
            </a:r>
            <a:r>
              <a:rPr lang="en-GB" b="1" dirty="0"/>
              <a:t>3-Analyze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6008D-7E4B-4E49-97DB-270297B14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Now that the team is armed with data, a root-cause analysis is performed to determine the underlying reason(s) for the business problem. </a:t>
            </a:r>
          </a:p>
          <a:p>
            <a:r>
              <a:rPr lang="en-GB" dirty="0"/>
              <a:t>Many organizations find that the </a:t>
            </a:r>
            <a:r>
              <a:rPr lang="en-GB" b="1" i="1" dirty="0">
                <a:solidFill>
                  <a:srgbClr val="FF0000"/>
                </a:solidFill>
              </a:rPr>
              <a:t>5 Whys</a:t>
            </a:r>
            <a:r>
              <a:rPr lang="en-GB" dirty="0"/>
              <a:t> technique is a helpful way to structure the process. </a:t>
            </a:r>
          </a:p>
          <a:p>
            <a:r>
              <a:rPr lang="en-GB" dirty="0"/>
              <a:t>Process maps are also popular. </a:t>
            </a:r>
          </a:p>
          <a:p>
            <a:r>
              <a:rPr lang="en-GB" dirty="0"/>
              <a:t>It is important to remember that many problems have more than one root-cause. </a:t>
            </a:r>
          </a:p>
          <a:p>
            <a:r>
              <a:rPr lang="en-GB" dirty="0"/>
              <a:t>Keeping attention on the causes, not the symptoms, helps make solutions more apparent and reduces the tendency to become defensive or to blame people, rather than processes.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5943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A3094-3E29-47BB-BF4F-6A5146845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Determine the Root Cause: 5 Whys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B0562-7C17-434D-A15F-D4A152835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/>
          </a:p>
          <a:p>
            <a:r>
              <a:rPr lang="en-GB" b="1" dirty="0"/>
              <a:t>When Is 5 Whys Most Useful</a:t>
            </a:r>
          </a:p>
          <a:p>
            <a:r>
              <a:rPr lang="en-GB" dirty="0"/>
              <a:t>When problems involve human factors or interactions.</a:t>
            </a:r>
          </a:p>
          <a:p>
            <a:r>
              <a:rPr lang="en-GB" dirty="0"/>
              <a:t>In day-to-day business life; can be used within or without a Six Sigma project.</a:t>
            </a:r>
          </a:p>
          <a:p>
            <a:endParaRPr lang="en-GB" b="1" dirty="0"/>
          </a:p>
          <a:p>
            <a:r>
              <a:rPr lang="en-GB" b="1" dirty="0"/>
              <a:t>How to Complete the 5 Whys</a:t>
            </a:r>
          </a:p>
          <a:p>
            <a:r>
              <a:rPr lang="en-GB" dirty="0"/>
              <a:t>1-Write down the specific problem. Writing the issue helps you formalize the problem and describe it completely. It also helps a team focus on the same problem.</a:t>
            </a:r>
          </a:p>
          <a:p>
            <a:r>
              <a:rPr lang="en-GB" dirty="0"/>
              <a:t>2-Ask Why the problem happens and write the answer down below the problem.</a:t>
            </a:r>
          </a:p>
          <a:p>
            <a:r>
              <a:rPr lang="en-GB" dirty="0"/>
              <a:t>3-If the answer you just provided doesn’t identify the root cause of the problem that you wrote down in Step 1, ask Why again and write that answer down.</a:t>
            </a:r>
          </a:p>
          <a:p>
            <a:r>
              <a:rPr lang="en-GB" dirty="0"/>
              <a:t>4-Loop back to step 3 until the team is in agreement that the problem’s root cause is identified. Again, this may take fewer or more times than five Whys.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944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272ED-08D3-4096-BDD4-56634F35E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		</a:t>
            </a:r>
            <a:r>
              <a:rPr lang="en-GB" b="1" dirty="0"/>
              <a:t>4-Improve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22379-8112-4CCA-88DC-83ABCABEF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It is essential to fight the urge to leap to the Improve stage. </a:t>
            </a:r>
          </a:p>
          <a:p>
            <a:r>
              <a:rPr lang="en-GB" dirty="0"/>
              <a:t>Proposed improvements should be implemented only after careful measurement and thoughtful analysis.</a:t>
            </a:r>
          </a:p>
          <a:p>
            <a:r>
              <a:rPr lang="en-GB" dirty="0"/>
              <a:t>There is an element of experimentation in DMAIC, but it should be tempered with good data and sound logic.</a:t>
            </a:r>
          </a:p>
          <a:p>
            <a:r>
              <a:rPr lang="en-GB" dirty="0"/>
              <a:t>Any risks associated with the improvement should be identified and communicated, along with the steps taken to mitigate those risks. </a:t>
            </a:r>
          </a:p>
          <a:p>
            <a:r>
              <a:rPr lang="en-GB" dirty="0"/>
              <a:t>Everyone should be on the lookout for unintended consequences so that action can be taken swiftly.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0806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DED48-3DE7-4251-971D-50948CA49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			</a:t>
            </a:r>
            <a:r>
              <a:rPr lang="en-GB" b="1" dirty="0"/>
              <a:t>5-Control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20A65-7176-41AC-ACDC-BDDD5E2CB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final step in a DMAIC cycle is Control. </a:t>
            </a:r>
          </a:p>
          <a:p>
            <a:r>
              <a:rPr lang="en-GB" dirty="0"/>
              <a:t>It is an essential piece of the equation that is often missing when improvement work occurs without structure. </a:t>
            </a:r>
          </a:p>
          <a:p>
            <a:r>
              <a:rPr lang="en-GB" dirty="0"/>
              <a:t>Control is about making sure that successful improvements don’t degrade over time. </a:t>
            </a:r>
          </a:p>
          <a:p>
            <a:r>
              <a:rPr lang="en-GB" dirty="0"/>
              <a:t>At this point teams, verify measurable improvement and determine if the improvements as implemented have achieved the project goals. </a:t>
            </a:r>
          </a:p>
          <a:p>
            <a:r>
              <a:rPr lang="en-GB" dirty="0"/>
              <a:t>They also update Standard Work documentation and look for other ways to integrate the lessons that have been learned.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906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D806A-4DB5-410D-A0D3-6464BA333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How is DMAIC deployed?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C2607-1B18-41AE-8BA5-4523219B7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dirty="0"/>
              <a:t>There are two approaches to implementing DMAIC:- </a:t>
            </a:r>
          </a:p>
          <a:p>
            <a:pPr fontAlgn="base"/>
            <a:r>
              <a:rPr lang="en-GB" dirty="0"/>
              <a:t>The </a:t>
            </a:r>
            <a:r>
              <a:rPr lang="en-GB" b="1" i="1" dirty="0">
                <a:solidFill>
                  <a:srgbClr val="FF0000"/>
                </a:solidFill>
              </a:rPr>
              <a:t>first is the team approach </a:t>
            </a:r>
            <a:r>
              <a:rPr lang="en-GB" dirty="0"/>
              <a:t>in which individuals who are skilled in the tools and method, such as quality or process improvement experts, lead a team. </a:t>
            </a:r>
          </a:p>
          <a:p>
            <a:pPr fontAlgn="base"/>
            <a:r>
              <a:rPr lang="en-GB" dirty="0"/>
              <a:t>The team members work on the project part-time while caring for their everyday responsibilities. </a:t>
            </a:r>
          </a:p>
          <a:p>
            <a:pPr fontAlgn="base"/>
            <a:r>
              <a:rPr lang="en-GB" dirty="0"/>
              <a:t>The quality or process improvement expert might be assigned to several projects. These are long-duration projects taking months to complete.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8649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C67D-0AD4-4231-B840-7893760CF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How is DMAIC deployed?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7CE7F-DBF0-4E41-A1DD-0F4D6D977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GB" dirty="0"/>
              <a:t>The second tactic involves the </a:t>
            </a:r>
            <a:r>
              <a:rPr lang="en-GB" i="1" dirty="0"/>
              <a:t>kaizen</a:t>
            </a:r>
            <a:r>
              <a:rPr lang="en-GB" dirty="0"/>
              <a:t> event method, </a:t>
            </a:r>
            <a:r>
              <a:rPr lang="en-GB" b="1" i="1" dirty="0">
                <a:solidFill>
                  <a:srgbClr val="FF0000"/>
                </a:solidFill>
              </a:rPr>
              <a:t>an intense progression</a:t>
            </a:r>
            <a:r>
              <a:rPr lang="en-GB" dirty="0"/>
              <a:t> through the DMAIC process typically done in about a week. </a:t>
            </a:r>
          </a:p>
          <a:p>
            <a:pPr fontAlgn="base"/>
            <a:r>
              <a:rPr lang="en-GB" dirty="0"/>
              <a:t>Prep work is completed by the quality or process improvement expert, and is cantered on the define and measure phases. </a:t>
            </a:r>
          </a:p>
          <a:p>
            <a:pPr fontAlgn="base"/>
            <a:r>
              <a:rPr lang="en-GB" dirty="0"/>
              <a:t>The rest of the phases are done by a team of individuals who have been pulled from their regular duties for the duration of the </a:t>
            </a:r>
            <a:r>
              <a:rPr lang="en-GB" i="1" dirty="0"/>
              <a:t>kaizen</a:t>
            </a:r>
            <a:r>
              <a:rPr lang="en-GB" dirty="0"/>
              <a:t> event.</a:t>
            </a:r>
          </a:p>
          <a:p>
            <a:pPr fontAlgn="base"/>
            <a:r>
              <a:rPr lang="en-GB" dirty="0"/>
              <a:t>In most cases, the changes are piloted during the event, and full-scale implementation is completed after the event. </a:t>
            </a:r>
          </a:p>
          <a:p>
            <a:pPr fontAlgn="base"/>
            <a:r>
              <a:rPr lang="en-GB" dirty="0"/>
              <a:t>It is crucial the impact of these changes—whether they are wanted or not—are monitored. </a:t>
            </a:r>
          </a:p>
          <a:p>
            <a:pPr fontAlgn="base"/>
            <a:r>
              <a:rPr lang="en-GB" dirty="0"/>
              <a:t>The advantage of this approach is the ability to make rapid change.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131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0CF52-FD0F-4207-90A5-0E4A4A27A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When Should DMAIC be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B9431-A54B-4019-9363-3A81933A7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en-GB" dirty="0"/>
              <a:t>When improving a current process, if the problem is complex or the risks are high, DMAIC should be the go-to method. </a:t>
            </a:r>
          </a:p>
          <a:p>
            <a:pPr fontAlgn="base"/>
            <a:r>
              <a:rPr lang="en-GB" dirty="0"/>
              <a:t>Its discipline discourages a team from skipping crucial steps and increases the chances of a successful project, making DMAIC a process most projects should follow.</a:t>
            </a:r>
          </a:p>
          <a:p>
            <a:pPr fontAlgn="base"/>
            <a:r>
              <a:rPr lang="en-GB" dirty="0"/>
              <a:t>If the risks are low and there is an obvious solution, some of the DMAIC steps could be skipped, but only if:</a:t>
            </a:r>
          </a:p>
          <a:p>
            <a:pPr fontAlgn="base"/>
            <a:r>
              <a:rPr lang="en-GB" dirty="0"/>
              <a:t>Trustworthy data show this is the best solution for your problem.</a:t>
            </a:r>
          </a:p>
          <a:p>
            <a:pPr fontAlgn="base"/>
            <a:r>
              <a:rPr lang="en-GB" dirty="0"/>
              <a:t>Possible unintended outcomes have been identified and mitigation plans have been developed.</a:t>
            </a:r>
          </a:p>
          <a:p>
            <a:pPr fontAlgn="base"/>
            <a:r>
              <a:rPr lang="en-GB" dirty="0"/>
              <a:t>There is buy-in from the process owner.</a:t>
            </a:r>
          </a:p>
          <a:p>
            <a:pPr fontAlgn="base"/>
            <a:r>
              <a:rPr lang="en-GB" dirty="0"/>
              <a:t>If the obvious solution can’t be proven with trustworthy data, a DMAIC project should be launched.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993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428E9-36F5-45ED-952F-EE8EAD186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Tools are Used for DMAIC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18DD75-626E-4206-B608-6989554128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D-Define 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33635-A677-4BE3-934E-BFB6D150F014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/>
              <a:t>Tools Used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B8AC97-E2A2-4A8B-8863-A1B12CFCA6BB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GB" dirty="0"/>
              <a:t>Define Customers and Requirements (CTQs)</a:t>
            </a:r>
          </a:p>
          <a:p>
            <a:r>
              <a:rPr lang="en-GB" dirty="0"/>
              <a:t>Develop Problem Statement, Goals and Benefits</a:t>
            </a:r>
          </a:p>
          <a:p>
            <a:r>
              <a:rPr lang="en-GB" dirty="0"/>
              <a:t>Identify Champion, Process Owner and Team</a:t>
            </a:r>
          </a:p>
          <a:p>
            <a:r>
              <a:rPr lang="en-GB" dirty="0"/>
              <a:t>Define Resources</a:t>
            </a:r>
          </a:p>
          <a:p>
            <a:r>
              <a:rPr lang="en-GB" dirty="0"/>
              <a:t>Evaluate Key Organizational Support</a:t>
            </a:r>
          </a:p>
          <a:p>
            <a:r>
              <a:rPr lang="en-GB" dirty="0"/>
              <a:t>Develop Project Plan and Milestones</a:t>
            </a:r>
          </a:p>
          <a:p>
            <a:r>
              <a:rPr lang="en-GB" dirty="0"/>
              <a:t>Develop High Level Process Map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F46694-EBD2-48E4-AEA0-F49DE95A684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Project Charter</a:t>
            </a:r>
            <a:endParaRPr lang="en-GB" dirty="0"/>
          </a:p>
          <a:p>
            <a:r>
              <a:rPr lang="en-GB" b="1" dirty="0"/>
              <a:t>Process Flowchart</a:t>
            </a:r>
            <a:endParaRPr lang="en-GB" dirty="0"/>
          </a:p>
          <a:p>
            <a:r>
              <a:rPr lang="en-GB" b="1" dirty="0"/>
              <a:t>SIPOC Diagram</a:t>
            </a:r>
            <a:endParaRPr lang="en-GB" dirty="0"/>
          </a:p>
          <a:p>
            <a:r>
              <a:rPr lang="en-GB" b="1" dirty="0"/>
              <a:t>Stakeholder Analysis</a:t>
            </a:r>
            <a:endParaRPr lang="en-GB" dirty="0"/>
          </a:p>
          <a:p>
            <a:r>
              <a:rPr lang="en-GB" dirty="0"/>
              <a:t>DMAIC Work Breakdown Structure</a:t>
            </a:r>
          </a:p>
          <a:p>
            <a:r>
              <a:rPr lang="en-GB" b="1" dirty="0"/>
              <a:t>CTQ Definitions</a:t>
            </a:r>
            <a:endParaRPr lang="en-GB" dirty="0"/>
          </a:p>
          <a:p>
            <a:r>
              <a:rPr lang="en-GB" b="1" dirty="0"/>
              <a:t>Voice of the Customer Gathering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015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50E6B-9E58-4F12-9AC1-2DB3DA7D0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Tools are Used for DMAIC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635B2-65FF-4803-B31E-0235E79D3B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 – Measure 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82647-F3B7-4E64-88E9-70E3E2D5B962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/>
              <a:t>Tools Used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A2CFB0-1BB7-4F27-BD90-8C93B099E06A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GB" dirty="0"/>
              <a:t>Define Defect, Opportunity, Unit and Metrics</a:t>
            </a:r>
          </a:p>
          <a:p>
            <a:r>
              <a:rPr lang="en-GB" dirty="0"/>
              <a:t>Detailed Process Map of Appropriate Areas</a:t>
            </a:r>
          </a:p>
          <a:p>
            <a:r>
              <a:rPr lang="en-GB" dirty="0"/>
              <a:t>Develop Data Collection Plan</a:t>
            </a:r>
          </a:p>
          <a:p>
            <a:r>
              <a:rPr lang="en-GB" dirty="0"/>
              <a:t>Validate the Measurement System</a:t>
            </a:r>
          </a:p>
          <a:p>
            <a:r>
              <a:rPr lang="en-GB" dirty="0"/>
              <a:t>Collect the Data</a:t>
            </a:r>
          </a:p>
          <a:p>
            <a:r>
              <a:rPr lang="en-GB" dirty="0"/>
              <a:t>Begin Developing Y=f(x) Relationship</a:t>
            </a:r>
          </a:p>
          <a:p>
            <a:r>
              <a:rPr lang="en-GB" dirty="0"/>
              <a:t>Determine Process Capability and Sigma Baseline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2EACFA-D2E4-4D66-BBEB-BFAE3D81D95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Process Flowchart</a:t>
            </a:r>
            <a:endParaRPr lang="en-GB" dirty="0"/>
          </a:p>
          <a:p>
            <a:r>
              <a:rPr lang="en-GB" b="1" dirty="0"/>
              <a:t>Data Collection</a:t>
            </a:r>
          </a:p>
          <a:p>
            <a:r>
              <a:rPr lang="en-GB" b="1" dirty="0"/>
              <a:t>Plan/Example</a:t>
            </a:r>
            <a:endParaRPr lang="en-GB" dirty="0"/>
          </a:p>
          <a:p>
            <a:r>
              <a:rPr lang="en-GB" b="1" dirty="0"/>
              <a:t>Benchmarking</a:t>
            </a:r>
            <a:endParaRPr lang="en-GB" dirty="0"/>
          </a:p>
          <a:p>
            <a:r>
              <a:rPr lang="en-GB" b="1" dirty="0"/>
              <a:t>Measurement System Analysis/Gage R&amp;R</a:t>
            </a:r>
            <a:endParaRPr lang="en-GB" dirty="0"/>
          </a:p>
          <a:p>
            <a:r>
              <a:rPr lang="en-GB" b="1" dirty="0"/>
              <a:t>Voice of the Customer Gathering</a:t>
            </a:r>
            <a:endParaRPr lang="en-GB" dirty="0"/>
          </a:p>
          <a:p>
            <a:r>
              <a:rPr lang="en-GB" b="1" dirty="0"/>
              <a:t>Process Sigma Calculation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839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BBAE-FD4A-449F-B8A3-1A01D41DF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Tools are Used for DMAIC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9B296-D9A0-4429-993D-48497D7E1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– Analyze Phase: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BEE67-1C1B-437B-9891-92446243C2AF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/>
              <a:t>Tools Used</a:t>
            </a:r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A363B9-2DAD-4D8D-A92B-21B7BDF611F2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Define Performance Objectives</a:t>
            </a:r>
          </a:p>
          <a:p>
            <a:r>
              <a:rPr lang="en-GB" dirty="0"/>
              <a:t>Identify Value/Non-Value Added Process Steps</a:t>
            </a:r>
          </a:p>
          <a:p>
            <a:r>
              <a:rPr lang="en-GB" dirty="0"/>
              <a:t>Identify Sources of Variation</a:t>
            </a:r>
          </a:p>
          <a:p>
            <a:r>
              <a:rPr lang="en-GB" dirty="0"/>
              <a:t>Determine Root Cause(s)</a:t>
            </a:r>
          </a:p>
          <a:p>
            <a:r>
              <a:rPr lang="en-GB" dirty="0"/>
              <a:t>Determine Vital Few x’s, Y=f(x) Relationship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AF4D61-B34B-47EB-AF57-C925729DC65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Histogram</a:t>
            </a:r>
            <a:endParaRPr lang="en-GB" dirty="0"/>
          </a:p>
          <a:p>
            <a:r>
              <a:rPr lang="en-GB" b="1" dirty="0"/>
              <a:t>Pareto Chart</a:t>
            </a:r>
            <a:endParaRPr lang="en-GB" dirty="0"/>
          </a:p>
          <a:p>
            <a:r>
              <a:rPr lang="en-GB" b="1" dirty="0"/>
              <a:t>Time Series/Run Chart</a:t>
            </a:r>
            <a:endParaRPr lang="en-GB" dirty="0"/>
          </a:p>
          <a:p>
            <a:r>
              <a:rPr lang="en-GB" b="1" dirty="0"/>
              <a:t>Scatter Plot</a:t>
            </a:r>
            <a:endParaRPr lang="en-GB" dirty="0"/>
          </a:p>
          <a:p>
            <a:r>
              <a:rPr lang="en-GB" b="1" dirty="0"/>
              <a:t>Regression Analysis</a:t>
            </a:r>
            <a:endParaRPr lang="en-GB" dirty="0"/>
          </a:p>
          <a:p>
            <a:r>
              <a:rPr lang="en-GB" b="1" dirty="0"/>
              <a:t>Cause and Effect/Fishbone Diagram</a:t>
            </a:r>
            <a:endParaRPr lang="en-GB" dirty="0"/>
          </a:p>
          <a:p>
            <a:r>
              <a:rPr lang="en-GB" b="1" dirty="0"/>
              <a:t>5 Whys</a:t>
            </a:r>
            <a:endParaRPr lang="en-GB" dirty="0"/>
          </a:p>
          <a:p>
            <a:r>
              <a:rPr lang="en-GB" b="1" dirty="0"/>
              <a:t>Process Map Review and Analysis</a:t>
            </a:r>
            <a:endParaRPr lang="en-GB" dirty="0"/>
          </a:p>
          <a:p>
            <a:r>
              <a:rPr lang="en-GB" b="1" dirty="0"/>
              <a:t>Statistical Analysis</a:t>
            </a:r>
            <a:endParaRPr lang="en-GB" dirty="0"/>
          </a:p>
          <a:p>
            <a:r>
              <a:rPr lang="en-GB" b="1" dirty="0"/>
              <a:t>Hypothesis Testing</a:t>
            </a:r>
            <a:r>
              <a:rPr lang="en-GB" dirty="0"/>
              <a:t>(Continuous and Discrete)</a:t>
            </a:r>
          </a:p>
          <a:p>
            <a:r>
              <a:rPr lang="en-GB" b="1" dirty="0"/>
              <a:t>Non-Normal Data Analysis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111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F2D85-AA4B-4E33-8038-CC9AD1F6C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Tools are Used for DMAIC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32AAB-3D16-4168-9B40-FD0D4AC9F2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– Improve Phase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F3750-466C-4B8E-AA77-3CA2140D353B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/>
              <a:t>Tools Used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0C1C6A-4A2E-4796-96F5-209C6270D146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GB" dirty="0"/>
              <a:t>Perform Design of Experiments</a:t>
            </a:r>
          </a:p>
          <a:p>
            <a:r>
              <a:rPr lang="en-GB" dirty="0"/>
              <a:t>Develop Potential Solutions</a:t>
            </a:r>
          </a:p>
          <a:p>
            <a:r>
              <a:rPr lang="en-GB" dirty="0"/>
              <a:t>Define Operating Tolerances of Potential System</a:t>
            </a:r>
          </a:p>
          <a:p>
            <a:r>
              <a:rPr lang="en-GB" dirty="0"/>
              <a:t>Assess Failure Modes of Potential Solutions</a:t>
            </a:r>
          </a:p>
          <a:p>
            <a:r>
              <a:rPr lang="en-GB" dirty="0"/>
              <a:t>Validate Potential Improvement by Pilot Studies</a:t>
            </a:r>
          </a:p>
          <a:p>
            <a:r>
              <a:rPr lang="en-GB" dirty="0"/>
              <a:t>Correct/Re-Evaluate Potential Solution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6DE55-308A-4161-9006-B62F8054A32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Brainstorming</a:t>
            </a:r>
            <a:endParaRPr lang="en-GB" dirty="0"/>
          </a:p>
          <a:p>
            <a:r>
              <a:rPr lang="en-GB" b="1" dirty="0"/>
              <a:t>Mistake Proofing</a:t>
            </a:r>
            <a:endParaRPr lang="en-GB" dirty="0"/>
          </a:p>
          <a:p>
            <a:r>
              <a:rPr lang="en-GB" b="1" dirty="0"/>
              <a:t>Design of Experiments</a:t>
            </a:r>
            <a:endParaRPr lang="en-GB" dirty="0"/>
          </a:p>
          <a:p>
            <a:r>
              <a:rPr lang="en-GB" b="1" dirty="0"/>
              <a:t>Pugh Matrix</a:t>
            </a:r>
            <a:endParaRPr lang="en-GB" dirty="0"/>
          </a:p>
          <a:p>
            <a:r>
              <a:rPr lang="en-GB" b="1" dirty="0" err="1"/>
              <a:t>QFD</a:t>
            </a:r>
            <a:r>
              <a:rPr lang="en-GB" b="1" dirty="0"/>
              <a:t>/House of Quality</a:t>
            </a:r>
            <a:endParaRPr lang="en-GB" dirty="0"/>
          </a:p>
          <a:p>
            <a:r>
              <a:rPr lang="en-GB" b="1" dirty="0"/>
              <a:t>Failure Modes and Effects Analysis</a:t>
            </a:r>
            <a:r>
              <a:rPr lang="en-GB" dirty="0"/>
              <a:t> (FMEA)</a:t>
            </a:r>
          </a:p>
          <a:p>
            <a:r>
              <a:rPr lang="en-GB" b="1" dirty="0"/>
              <a:t>Simulation Software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867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D5DCB-A3D9-4D60-94AE-1FA04E527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Tools are Used for DMAIC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52F3E-6CB2-4DE2-98D6-09B160B7D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 – Control Phase: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425A1-2F72-4854-BCED-57CBF67967AA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/>
              <a:t>Tools Used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78E017-1F9E-4233-B628-F32A25BA1588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Define and Validate Monitoring and Control System</a:t>
            </a:r>
          </a:p>
          <a:p>
            <a:r>
              <a:rPr lang="en-GB" dirty="0"/>
              <a:t>Develop Standards and Procedures</a:t>
            </a:r>
          </a:p>
          <a:p>
            <a:r>
              <a:rPr lang="en-GB" dirty="0"/>
              <a:t>Implement Statistical Process Control</a:t>
            </a:r>
          </a:p>
          <a:p>
            <a:r>
              <a:rPr lang="en-GB" dirty="0"/>
              <a:t>Determine Process Capability</a:t>
            </a:r>
          </a:p>
          <a:p>
            <a:r>
              <a:rPr lang="en-GB" dirty="0"/>
              <a:t>Develop Transfer Plan, Handoff to Process Owner</a:t>
            </a:r>
          </a:p>
          <a:p>
            <a:r>
              <a:rPr lang="en-GB" dirty="0"/>
              <a:t>Verify Benefits, Cost Savings/Avoidance, Profit Growth</a:t>
            </a:r>
          </a:p>
          <a:p>
            <a:r>
              <a:rPr lang="en-GB" dirty="0"/>
              <a:t>Close Project, Finalize Documentation</a:t>
            </a:r>
          </a:p>
          <a:p>
            <a:r>
              <a:rPr lang="en-GB" dirty="0"/>
              <a:t>Communicate to Business, Celebrate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C364CC-0019-4564-A7D0-753048D3E4A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Process Sigma Calculation</a:t>
            </a:r>
            <a:endParaRPr lang="en-GB" dirty="0"/>
          </a:p>
          <a:p>
            <a:r>
              <a:rPr lang="en-GB" b="1" dirty="0"/>
              <a:t>Control Charts</a:t>
            </a:r>
            <a:r>
              <a:rPr lang="en-GB" dirty="0"/>
              <a:t>(Variable and Attribute)</a:t>
            </a:r>
          </a:p>
          <a:p>
            <a:r>
              <a:rPr lang="en-GB" b="1" dirty="0"/>
              <a:t>Cost Savings Calculations</a:t>
            </a:r>
            <a:endParaRPr lang="en-GB" dirty="0"/>
          </a:p>
          <a:p>
            <a:r>
              <a:rPr lang="en-GB" b="1" dirty="0"/>
              <a:t>Control Plan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853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C2840-F950-4B4E-9B69-617DDF59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Design For Six Sigma (DFSS)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991E6-9BFF-46DB-B01C-189616EA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second focuses on process design using Design For Six Sigma (DFSS) approach. DFSS typically requires IDOV:</a:t>
            </a:r>
          </a:p>
          <a:p>
            <a:pPr lvl="0"/>
            <a:r>
              <a:rPr lang="en-GB" b="1" dirty="0"/>
              <a:t>Identify</a:t>
            </a:r>
            <a:r>
              <a:rPr lang="en-GB" dirty="0"/>
              <a:t> process goals in terms of critical parameters, industry &amp; competitor benchmarks</a:t>
            </a:r>
          </a:p>
          <a:p>
            <a:pPr lvl="0"/>
            <a:r>
              <a:rPr lang="en-GB" b="1" dirty="0"/>
              <a:t>Design</a:t>
            </a:r>
            <a:r>
              <a:rPr lang="en-GB" dirty="0"/>
              <a:t> involves enumeration of potential solutions and selection of the best</a:t>
            </a:r>
          </a:p>
          <a:p>
            <a:pPr lvl="0"/>
            <a:r>
              <a:rPr lang="en-GB" b="1" dirty="0"/>
              <a:t>Optimize</a:t>
            </a:r>
            <a:r>
              <a:rPr lang="en-GB" dirty="0"/>
              <a:t> performance by using advanced statistical modeling and simulation techniques and design refinements</a:t>
            </a:r>
          </a:p>
          <a:p>
            <a:pPr lvl="0"/>
            <a:r>
              <a:rPr lang="en-GB" b="1" dirty="0"/>
              <a:t>Validate</a:t>
            </a:r>
            <a:r>
              <a:rPr lang="en-GB" dirty="0"/>
              <a:t> that design works in accordance to the process goals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7745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F8117-9C7A-4759-A2AB-E305D9CF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Design For Six Sigma (DFSS)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D89B7-8401-4A6B-AC71-0B7C65A66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Sometimes a DMAIC project may turn into a DFSS project because the process in question requires complete re-design to bring about the desired degree of improvement. </a:t>
            </a:r>
          </a:p>
          <a:p>
            <a:r>
              <a:rPr lang="en-GB" dirty="0"/>
              <a:t>Such a discovery usually occurs during improvement phase of DMAIC.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8818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67AF0-96FC-4505-A05A-66524585B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		Six Sigma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A6F0F-C58A-4709-90EF-F6AD20C0D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It is extremely important to remember that Six Sigma is not just about product quality where only three products in a million are defective. </a:t>
            </a:r>
          </a:p>
          <a:p>
            <a:r>
              <a:rPr lang="en-GB" dirty="0"/>
              <a:t>It is about what is important or critical to the customer, whether internal or external. </a:t>
            </a:r>
          </a:p>
          <a:p>
            <a:r>
              <a:rPr lang="en-GB" b="1" i="1" dirty="0">
                <a:solidFill>
                  <a:srgbClr val="FF0000"/>
                </a:solidFill>
              </a:rPr>
              <a:t>It is focuses on value in context of the customer and the market.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1291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0D2EA-FBDB-465E-A0C4-C84408C6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Steps to Six Sigma Implementation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04781-373F-4083-B6AD-9F09C7C50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Create a Burning Platform</a:t>
            </a:r>
          </a:p>
          <a:p>
            <a:r>
              <a:rPr lang="en-GB" b="1" dirty="0"/>
              <a:t>Put Resources in Place</a:t>
            </a:r>
          </a:p>
          <a:p>
            <a:r>
              <a:rPr lang="en-GB" b="1" dirty="0"/>
              <a:t>Teach the Methodology</a:t>
            </a:r>
          </a:p>
          <a:p>
            <a:r>
              <a:rPr lang="en-GB" b="1" dirty="0"/>
              <a:t>Prioritize Activities</a:t>
            </a:r>
          </a:p>
          <a:p>
            <a:r>
              <a:rPr lang="en-GB" b="1" dirty="0"/>
              <a:t>Establish Ownership</a:t>
            </a:r>
          </a:p>
          <a:p>
            <a:r>
              <a:rPr lang="en-GB" b="1" dirty="0"/>
              <a:t>Take the Right Measurements</a:t>
            </a:r>
          </a:p>
          <a:p>
            <a:r>
              <a:rPr lang="en-GB" b="1" dirty="0"/>
              <a:t>Govern the Program</a:t>
            </a:r>
          </a:p>
          <a:p>
            <a:r>
              <a:rPr lang="en-GB" b="1" dirty="0"/>
              <a:t>Recognize Contributions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04131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D996F-744C-4BE9-BDD7-B8EA5BD81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		</a:t>
            </a:r>
            <a:r>
              <a:rPr lang="en-GB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48BBC-A21A-435D-9475-5141E4A85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http://asq.org/learn-about-quality/six-sigma/overview/overview.html</a:t>
            </a:r>
          </a:p>
          <a:p>
            <a:r>
              <a:rPr lang="en-GB" u="sng" dirty="0">
                <a:hlinkClick r:id="rId2"/>
              </a:rPr>
              <a:t>http://www.discover6sigma.org/post/2005/10/introduction-to-six-sigma/</a:t>
            </a:r>
            <a:endParaRPr lang="en-GB" u="sng" dirty="0"/>
          </a:p>
          <a:p>
            <a:r>
              <a:rPr lang="en-GB" u="sng" dirty="0">
                <a:hlinkClick r:id="rId3"/>
              </a:rPr>
              <a:t>https://www.brighthubpm.com/six-sigma/34950-why-six-sigma-and-not-seven-or-five-sigma/#imgn_0</a:t>
            </a:r>
            <a:endParaRPr lang="en-GB" u="sng" dirty="0"/>
          </a:p>
          <a:p>
            <a:r>
              <a:rPr lang="en-GB" dirty="0">
                <a:hlinkClick r:id="rId4"/>
              </a:rPr>
              <a:t>http://asq.org/learn-about-quality/six-sigma/overview/dmaic.html</a:t>
            </a:r>
            <a:endParaRPr lang="en-GB" dirty="0"/>
          </a:p>
          <a:p>
            <a:r>
              <a:rPr lang="en-GB" dirty="0">
                <a:hlinkClick r:id="rId5"/>
              </a:rPr>
              <a:t>https://blog.kainexus.com/improvement-disciplines/six-sigma/dmaic/the-complete-beginners-guide-to-dmaic</a:t>
            </a:r>
            <a:endParaRPr lang="en-GB" dirty="0"/>
          </a:p>
          <a:p>
            <a:r>
              <a:rPr lang="en-GB" dirty="0"/>
              <a:t>https://www.isixsigma.com/tools-templates/cause-effect/determine-root-cause-5-whys/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2824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40452-98F3-412C-AFC2-FD37AAC21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		References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92523-1B92-4E40-B8BF-E01611137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https://www.isixsigma.com/implementation/success-factors/8-steps-successful-lean-six-sigma-implementation/</a:t>
            </a:r>
            <a:endParaRPr lang="en-GB" dirty="0"/>
          </a:p>
          <a:p>
            <a:r>
              <a:rPr lang="en-GB" dirty="0">
                <a:hlinkClick r:id="rId3"/>
              </a:rPr>
              <a:t>https://www.isixsigma.com/new-to-six-sigma/dmaic/six-sigma-dmaic-roadmap/</a:t>
            </a:r>
            <a:endParaRPr lang="en-GB" dirty="0"/>
          </a:p>
          <a:p>
            <a:r>
              <a:rPr lang="en-GB" dirty="0"/>
              <a:t>http://asq.org/quality-progress/2012/11/back-to-basics/to-dmaic-or-not-to-dmaic.html</a:t>
            </a:r>
          </a:p>
        </p:txBody>
      </p:sp>
    </p:spTree>
    <p:extLst>
      <p:ext uri="{BB962C8B-B14F-4D97-AF65-F5344CB8AC3E}">
        <p14:creationId xmlns:p14="http://schemas.microsoft.com/office/powerpoint/2010/main" val="35561240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1394</TotalTime>
  <Words>2777</Words>
  <Application>Microsoft Office PowerPoint</Application>
  <PresentationFormat>Widescreen</PresentationFormat>
  <Paragraphs>239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Calibri</vt:lpstr>
      <vt:lpstr>Constantia</vt:lpstr>
      <vt:lpstr>Wingdings 2</vt:lpstr>
      <vt:lpstr>Flow</vt:lpstr>
      <vt:lpstr>PowerPoint Presentation</vt:lpstr>
      <vt:lpstr> WHAT IS SIX SIGMA?</vt:lpstr>
      <vt:lpstr>Different definitions for Six Sigma share some common threads:</vt:lpstr>
      <vt:lpstr>Differing opinions on the definition of Six Sigma</vt:lpstr>
      <vt:lpstr>The Difference between Six Sigma and Lean Six Sigma</vt:lpstr>
      <vt:lpstr>  History of Six Sigma</vt:lpstr>
      <vt:lpstr>Six Sigma Pioneered at Motorola &amp; GE in the mid-1980s</vt:lpstr>
      <vt:lpstr>Why is Six Sigma called Six Sigma, and not Four or Five Sigma or Eight Alpha?</vt:lpstr>
      <vt:lpstr>Why is Six Sigma called Six Sigma, and not Four or Five Sigma or Eight Alpha?</vt:lpstr>
      <vt:lpstr>   SIX SIGMA</vt:lpstr>
      <vt:lpstr>How does 6 Sigma work?</vt:lpstr>
      <vt:lpstr>   DMAIC</vt:lpstr>
      <vt:lpstr>   DMAIC</vt:lpstr>
      <vt:lpstr>PowerPoint Presentation</vt:lpstr>
      <vt:lpstr>   DMAIC</vt:lpstr>
      <vt:lpstr>   DMAIC</vt:lpstr>
      <vt:lpstr>DMAIC is an acronym for the five phases that make up the process</vt:lpstr>
      <vt:lpstr>   1-Define</vt:lpstr>
      <vt:lpstr>  2-Measure</vt:lpstr>
      <vt:lpstr>   3-Analyze</vt:lpstr>
      <vt:lpstr>Determine the Root Cause: 5 Whys</vt:lpstr>
      <vt:lpstr>   4-Improve</vt:lpstr>
      <vt:lpstr>   5-Control</vt:lpstr>
      <vt:lpstr>How is DMAIC deployed?</vt:lpstr>
      <vt:lpstr>How is DMAIC deployed?</vt:lpstr>
      <vt:lpstr>When Should DMAIC be Used?</vt:lpstr>
      <vt:lpstr>Tools are Used for DMAIC</vt:lpstr>
      <vt:lpstr>Tools are Used for DMAIC</vt:lpstr>
      <vt:lpstr>Tools are Used for DMAIC</vt:lpstr>
      <vt:lpstr>Tools are Used for DMAIC</vt:lpstr>
      <vt:lpstr>Tools are Used for DMAIC</vt:lpstr>
      <vt:lpstr>Design For Six Sigma (DFSS) Approach</vt:lpstr>
      <vt:lpstr>Design For Six Sigma (DFSS) Approach</vt:lpstr>
      <vt:lpstr>   Six Sigma</vt:lpstr>
      <vt:lpstr>Steps to Six Sigma Implementation</vt:lpstr>
      <vt:lpstr>   References</vt:lpstr>
      <vt:lpstr> 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ss</dc:creator>
  <cp:lastModifiedBy>Selamat Hia</cp:lastModifiedBy>
  <cp:revision>439</cp:revision>
  <dcterms:created xsi:type="dcterms:W3CDTF">2014-09-19T23:52:07Z</dcterms:created>
  <dcterms:modified xsi:type="dcterms:W3CDTF">2026-06-10T15:03:23Z</dcterms:modified>
</cp:coreProperties>
</file>